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5143500" type="screen16x9"/>
  <p:notesSz cx="6858000" cy="9144000"/>
  <p:embeddedFontLst>
    <p:embeddedFont>
      <p:font typeface="Amatic SC" charset="-79"/>
      <p:regular r:id="rId39"/>
      <p:bold r:id="rId40"/>
    </p:embeddedFont>
    <p:embeddedFont>
      <p:font typeface="Source Code Pro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1857fcd3fa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1857fcd3fa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1857fcd3fa_1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1857fcd3fa_1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1857fcd3fa_1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1857fcd3fa_1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1857fcd3fa_1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1857fcd3fa_1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1857fcd3fa_1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1857fcd3fa_1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1857fcd3fa_1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1857fcd3fa_1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1857fcd3fa_1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1857fcd3fa_1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1857fcd3fa_1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1857fcd3fa_1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1857fcd3fa_1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1857fcd3fa_1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1857fcd3fa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1857fcd3fa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1857fcd3fa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1857fcd3fa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1857fcd3fa_1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1857fcd3fa_1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1857fcd3fa_1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1857fcd3fa_1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1857fcd3fa_1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1857fcd3fa_1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1857fcd3fa_1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1857fcd3fa_1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1857fcd3fa_1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11857fcd3fa_1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1857fcd3fa_1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11857fcd3fa_1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1857fcd3fa_1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11857fcd3fa_1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1857fcd3fa_1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11857fcd3fa_1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1857fcd3fa_1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11857fcd3fa_1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1857fcd3fa_1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11857fcd3fa_1_1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1857fcd3fa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1857fcd3fa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1857fcd3fa_1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11857fcd3fa_1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1857fcd3fa_1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11857fcd3fa_1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1857fcd3fa_1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11857fcd3fa_1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1857fcd3fa_1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11857fcd3fa_1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1857fcd3fa_1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11857fcd3fa_1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1857fcd3fa_1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1857fcd3fa_1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1857fcd3fa_1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1857fcd3fa_1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857fcd3fa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1857fcd3fa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857fcd3fa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1857fcd3fa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1857fcd3fa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1857fcd3fa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857fcd3fa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1857fcd3fa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857fcd3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1857fcd3fa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1857fcd3fa_1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1857fcd3fa_1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each-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>
    <mc:Choice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1000">
        <p:push/>
      </p:transition>
    </mc:Choice>
    <mc:Fallback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Ubezpieczenia</a:t>
            </a:r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SPOŁECZNE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Stopy procentowe składek i zasady ich finansowania</a:t>
            </a:r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13" name="Google Shape;11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2400" y="1228675"/>
            <a:ext cx="5149600" cy="3646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Świadczenia z ubezpieczenia chorobowego</a:t>
            </a:r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body" idx="1"/>
          </p:nvPr>
        </p:nvSpPr>
        <p:spPr>
          <a:xfrm>
            <a:off x="1720775" y="1683150"/>
            <a:ext cx="7111500" cy="293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pl" sz="2600"/>
              <a:t>Zasiłek chorobowy</a:t>
            </a:r>
            <a:endParaRPr sz="2600"/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pl" sz="2600"/>
              <a:t>Świadczenie rehabilitacyjne</a:t>
            </a:r>
            <a:endParaRPr sz="2600"/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pl" sz="2600"/>
              <a:t>Zasiłek macierzyński</a:t>
            </a:r>
            <a:endParaRPr sz="2600"/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pl" sz="2600"/>
              <a:t>Zasiłek chorobowy</a:t>
            </a:r>
            <a:endParaRPr sz="2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Zasiłek chorobowy cz.1</a:t>
            </a:r>
            <a:endParaRPr/>
          </a:p>
        </p:txBody>
      </p:sp>
      <p:sp>
        <p:nvSpPr>
          <p:cNvPr id="125" name="Google Shape;125;p2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 b="1"/>
              <a:t>Otrzymasz zamiast pensji, gdy będziesz chorować i korzystać ze zwolnienia lekarskiego</a:t>
            </a:r>
            <a:endParaRPr sz="21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100"/>
              <a:t>Maksymalny okres wypłaty zasiłku chorobowego wynosi:</a:t>
            </a:r>
            <a:endParaRPr sz="2100"/>
          </a:p>
          <a:p>
            <a:pPr marL="4572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Char char="-"/>
            </a:pPr>
            <a:r>
              <a:rPr lang="pl" sz="2100" b="1"/>
              <a:t>182 dni</a:t>
            </a:r>
            <a:r>
              <a:rPr lang="pl" sz="2100"/>
              <a:t>;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pl" sz="2100" b="1"/>
              <a:t>270 dni</a:t>
            </a:r>
            <a:r>
              <a:rPr lang="pl" sz="2100"/>
              <a:t> – jeśli Twoja niezdolność do pracy wystąpi w czasie ciąży albo będzie spowodowana gruźlicą.</a:t>
            </a:r>
            <a:endParaRPr sz="2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Zasiłek chorobowy cz.2</a:t>
            </a:r>
            <a:endParaRPr/>
          </a:p>
        </p:txBody>
      </p:sp>
      <p:sp>
        <p:nvSpPr>
          <p:cNvPr id="131" name="Google Shape;131;p2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wynosi: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pl" b="1"/>
              <a:t>80% pensji</a:t>
            </a:r>
            <a:r>
              <a:rPr lang="pl"/>
              <a:t> (średniej z 12 miesięcy);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pl" b="1"/>
              <a:t>80% pensji ( przed 2022 rokiem - 70% )</a:t>
            </a:r>
            <a:r>
              <a:rPr lang="pl"/>
              <a:t>, gdy będziesz przebywać w szpitalu;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pl" b="1"/>
              <a:t>100% pensji</a:t>
            </a:r>
            <a:r>
              <a:rPr lang="pl"/>
              <a:t> (także za pobyt w szpitalu), jeśli Twoja niezdolność do pracy będzie spowodowana m.in. wypadkiem w drodze do pracy lub z pracy albo wystąpi w czasie ciąży.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/>
              <a:t>Jeśli pracodawca zatrudnia powyżej 20 osób, to wypłaca im zasiłki, a następnie rozlicza się z ZUS. W pozostałych przypadkach zasiłki wypłaca ZUS.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Świadczenie rehabilitacyjne cz.1</a:t>
            </a:r>
            <a:endParaRPr/>
          </a:p>
        </p:txBody>
      </p:sp>
      <p:sp>
        <p:nvSpPr>
          <p:cNvPr id="137" name="Google Shape;137;p26"/>
          <p:cNvSpPr txBox="1">
            <a:spLocks noGrp="1"/>
          </p:cNvSpPr>
          <p:nvPr>
            <p:ph type="body" idx="1"/>
          </p:nvPr>
        </p:nvSpPr>
        <p:spPr>
          <a:xfrm>
            <a:off x="311700" y="1372850"/>
            <a:ext cx="8520600" cy="31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300" b="1"/>
              <a:t>przysługuje Ci</a:t>
            </a:r>
            <a:r>
              <a:rPr lang="pl" sz="2300"/>
              <a:t>, jeśli:</a:t>
            </a:r>
            <a:endParaRPr sz="2300"/>
          </a:p>
          <a:p>
            <a:pPr marL="457200" lvl="0" indent="-374650" algn="l" rtl="0">
              <a:spcBef>
                <a:spcPts val="1200"/>
              </a:spcBef>
              <a:spcAft>
                <a:spcPts val="0"/>
              </a:spcAft>
              <a:buSzPts val="2300"/>
              <a:buChar char="-"/>
            </a:pPr>
            <a:r>
              <a:rPr lang="pl" sz="2300"/>
              <a:t>wykorzystasz zasiłek chorobowy przez maksymalny okres, a nadal będziesz niezdolny do pracy;</a:t>
            </a:r>
            <a:endParaRPr sz="23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pl" sz="2300"/>
              <a:t>możliwe jest, że odzyskasz zdolność do pracy po dalszym leczeniu lub rehabilitacji.</a:t>
            </a:r>
            <a:endParaRPr sz="23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Świadczenie rehabilitacyjne cz.2</a:t>
            </a:r>
            <a:endParaRPr/>
          </a:p>
        </p:txBody>
      </p:sp>
      <p:sp>
        <p:nvSpPr>
          <p:cNvPr id="143" name="Google Shape;143;p27"/>
          <p:cNvSpPr txBox="1">
            <a:spLocks noGrp="1"/>
          </p:cNvSpPr>
          <p:nvPr>
            <p:ph type="body" idx="1"/>
          </p:nvPr>
        </p:nvSpPr>
        <p:spPr>
          <a:xfrm>
            <a:off x="311700" y="1363450"/>
            <a:ext cx="8520600" cy="320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200"/>
              <a:t>Abyś mógł skorzystać ze świadczenia rehabilitacyjnego,lekarz orzecznik ZUS musi wydać Ci </a:t>
            </a:r>
            <a:r>
              <a:rPr lang="pl" sz="2200" b="1"/>
              <a:t>orzeczenie o niezdolności do pracy na okres nie dłuższy niż 12 miesięcy.</a:t>
            </a:r>
            <a:endParaRPr sz="2200" b="1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200"/>
              <a:t>Jeżeli lekarz orzecznik stwierdzi, że jesteś zdolny do pracy, a Ty się z tym nie zgadzasz, możesz wnieść sprzeciw do komisji lekarskiej ZUS.</a:t>
            </a:r>
            <a:endParaRPr sz="2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Świadczenie rehabilitacyjne cz.3</a:t>
            </a:r>
            <a:endParaRPr/>
          </a:p>
        </p:txBody>
      </p:sp>
      <p:sp>
        <p:nvSpPr>
          <p:cNvPr id="149" name="Google Shape;149;p28"/>
          <p:cNvSpPr txBox="1">
            <a:spLocks noGrp="1"/>
          </p:cNvSpPr>
          <p:nvPr>
            <p:ph type="body" idx="1"/>
          </p:nvPr>
        </p:nvSpPr>
        <p:spPr>
          <a:xfrm>
            <a:off x="311700" y="1429275"/>
            <a:ext cx="8520600" cy="318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300" b="1"/>
              <a:t>możesz otrzymywać maksymalnie przez 12 miesięcy</a:t>
            </a:r>
            <a:endParaRPr sz="23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300"/>
              <a:t>Wynosi ono:</a:t>
            </a:r>
            <a:endParaRPr sz="2300"/>
          </a:p>
          <a:p>
            <a:pPr marL="457200" lvl="0" indent="-374650" algn="l" rtl="0">
              <a:spcBef>
                <a:spcPts val="1200"/>
              </a:spcBef>
              <a:spcAft>
                <a:spcPts val="0"/>
              </a:spcAft>
              <a:buSzPts val="2300"/>
              <a:buChar char="-"/>
            </a:pPr>
            <a:r>
              <a:rPr lang="pl" sz="2300" b="1"/>
              <a:t>90% pensji</a:t>
            </a:r>
            <a:r>
              <a:rPr lang="pl" sz="2300"/>
              <a:t> przez pierwsze 90 dni, a w pozostałym okresie </a:t>
            </a:r>
            <a:r>
              <a:rPr lang="pl" sz="2300" b="1"/>
              <a:t>75% pensji</a:t>
            </a:r>
            <a:r>
              <a:rPr lang="pl" sz="2300"/>
              <a:t>;</a:t>
            </a:r>
            <a:endParaRPr sz="23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pl" sz="2300" b="1"/>
              <a:t>100% pensji</a:t>
            </a:r>
            <a:r>
              <a:rPr lang="pl" sz="2300"/>
              <a:t>, jeśli niezdolność do pracy przypada w czasie ciąży.</a:t>
            </a:r>
            <a:endParaRPr sz="23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9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Zasiłek macierzyński cz.1</a:t>
            </a:r>
            <a:endParaRPr/>
          </a:p>
        </p:txBody>
      </p:sp>
      <p:sp>
        <p:nvSpPr>
          <p:cNvPr id="155" name="Google Shape;155;p29"/>
          <p:cNvSpPr txBox="1">
            <a:spLocks noGrp="1"/>
          </p:cNvSpPr>
          <p:nvPr>
            <p:ph type="body" idx="1"/>
          </p:nvPr>
        </p:nvSpPr>
        <p:spPr>
          <a:xfrm>
            <a:off x="311700" y="1382250"/>
            <a:ext cx="8520600" cy="33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100" b="1"/>
              <a:t>otrzymasz, jeśli urodzisz dziecko albo przyjmiesz je na wychowanie</a:t>
            </a:r>
            <a:endParaRPr sz="21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100"/>
              <a:t>Okres wypłaty zasiłku będzie zależał od </a:t>
            </a:r>
            <a:r>
              <a:rPr lang="pl" sz="2100" b="1"/>
              <a:t>liczby dzieci</a:t>
            </a:r>
            <a:r>
              <a:rPr lang="pl" sz="2100"/>
              <a:t>, które urodzisz podczas jednego porodu lub jednocześnie przyjmiesz na wychowanie.</a:t>
            </a:r>
            <a:endParaRPr sz="21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100"/>
              <a:t>Z zasiłku macierzyńskiego może też skorzystać ubezpieczony </a:t>
            </a:r>
            <a:r>
              <a:rPr lang="pl" sz="2100" b="1"/>
              <a:t>ojciec dziecka.</a:t>
            </a:r>
            <a:endParaRPr sz="2100"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Zasiłek Macierzyński cz.2</a:t>
            </a:r>
            <a:endParaRPr/>
          </a:p>
        </p:txBody>
      </p:sp>
      <p:sp>
        <p:nvSpPr>
          <p:cNvPr id="161" name="Google Shape;161;p30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300" b="1"/>
              <a:t>gdy urodzisz 1 dziecko, wynosi</a:t>
            </a:r>
            <a:r>
              <a:rPr lang="pl" sz="2300"/>
              <a:t>:</a:t>
            </a:r>
            <a:endParaRPr sz="2300"/>
          </a:p>
          <a:p>
            <a:pPr marL="457200" lvl="0" indent="-374650" algn="l" rtl="0">
              <a:spcBef>
                <a:spcPts val="1200"/>
              </a:spcBef>
              <a:spcAft>
                <a:spcPts val="0"/>
              </a:spcAft>
              <a:buSzPts val="2300"/>
              <a:buChar char="-"/>
            </a:pPr>
            <a:r>
              <a:rPr lang="pl" sz="2300" b="1"/>
              <a:t>100% pensji</a:t>
            </a:r>
            <a:r>
              <a:rPr lang="pl" sz="2300"/>
              <a:t>(średniej z 12 miesięcy)za pierwsze 26 tygodni;</a:t>
            </a:r>
            <a:endParaRPr sz="23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pl" sz="2300" b="1"/>
              <a:t>60% pensji</a:t>
            </a:r>
            <a:r>
              <a:rPr lang="pl" sz="2300"/>
              <a:t> za kolejne 26 tygodni.</a:t>
            </a:r>
            <a:endParaRPr sz="23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300"/>
              <a:t>Możesz zdecydować, że chcesz pobierać zasiłek w takiej samej wysokości przez 52 tygodnie. Wtedy wyniesie on </a:t>
            </a:r>
            <a:r>
              <a:rPr lang="pl" sz="2300" b="1"/>
              <a:t>80% pensji</a:t>
            </a:r>
            <a:r>
              <a:rPr lang="pl" sz="2300"/>
              <a:t>.</a:t>
            </a:r>
            <a:endParaRPr sz="23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Zasiłek opiekuńczy cz.1</a:t>
            </a:r>
            <a:endParaRPr/>
          </a:p>
        </p:txBody>
      </p:sp>
      <p:sp>
        <p:nvSpPr>
          <p:cNvPr id="167" name="Google Shape;167;p3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b="1"/>
              <a:t>otrzymasz, gdy będziesz opiekować się:</a:t>
            </a:r>
            <a:endParaRPr b="1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pl"/>
              <a:t>zdrowym dzieckiem w wieku do 8 lat w sytuacjach określonych w przepisach lub chorym dzieckiem do 14 lat, w tym także dzieckiem niepełnosprawnym w tym wieku </a:t>
            </a:r>
            <a:r>
              <a:rPr lang="pl" b="1"/>
              <a:t>(60 dni w roku kalendarzowym)</a:t>
            </a:r>
            <a:r>
              <a:rPr lang="pl"/>
              <a:t>;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pl"/>
              <a:t>chorym dzieckiem w wieku powyżej 14 lat lub innym chorym członkiem rodziny (np. małżonkiem, rodzicem), jeśli będziesz z nim mieszkać w czasie choroby </a:t>
            </a:r>
            <a:r>
              <a:rPr lang="pl" b="1"/>
              <a:t>(14 dni w roku kalendarzowym)</a:t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Jaki jest cel ubezpieczeń?</a:t>
            </a:r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311700" y="1357675"/>
            <a:ext cx="8520600" cy="32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300"/>
              <a:t>Ubezpieczenia społeczne zapewnią Ci pieniądze,gdy nie będziesz mógł pracować,np. z powodu choroby,macierzyństwa czy wieku.</a:t>
            </a:r>
            <a:endParaRPr sz="23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300"/>
              <a:t>ZUS wypłaca świadczenia przez określony czas (np. zasiłek chorobowy, macierzyński) albo do końca życia (np. emeryturę).</a:t>
            </a:r>
            <a:endParaRPr sz="23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Zasiłek opiekuńczy cz.2</a:t>
            </a:r>
            <a:endParaRPr/>
          </a:p>
        </p:txBody>
      </p:sp>
      <p:sp>
        <p:nvSpPr>
          <p:cNvPr id="173" name="Google Shape;173;p32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b="1"/>
              <a:t>otrzymasz, gdy będziesz opiekować się:</a:t>
            </a:r>
            <a:endParaRPr b="1"/>
          </a:p>
          <a:p>
            <a:pPr marL="457200" lvl="0" indent="-334327" algn="l" rtl="0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pl"/>
              <a:t>chorym niepełnosprawnym dzieckiem w wieku 14–18 lat </a:t>
            </a:r>
            <a:r>
              <a:rPr lang="pl" b="1"/>
              <a:t>(30 dni w roku kalendarzowym)</a:t>
            </a:r>
            <a:r>
              <a:rPr lang="pl"/>
              <a:t>;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pl"/>
              <a:t>niepełnosprawnym dzieckiem w wieku 8–18 lat w związku z porodem, chorobą albo pobytem w szpitalu Twojego małżonka lub rodzica tego dziecka, który stale się nim opiekuje </a:t>
            </a:r>
            <a:r>
              <a:rPr lang="pl" b="1"/>
              <a:t>(30 dni w roku kalendarzowym)</a:t>
            </a:r>
            <a:r>
              <a:rPr lang="pl"/>
              <a:t>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b="1"/>
              <a:t>Zasiłek opiekuńczy wynosi 80% pensji</a:t>
            </a:r>
            <a:r>
              <a:rPr lang="pl"/>
              <a:t> (średniej z 12 miesięcy).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b="1"/>
              <a:t>Łączny okres pobierania zasiłku opiekuńczego</a:t>
            </a:r>
            <a:r>
              <a:rPr lang="pl"/>
              <a:t> w danym roku kalendarzowym nie może przekroczyć 60 dni.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3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Świadczenia z ubezpieczenia wypadkowego:</a:t>
            </a:r>
            <a:endParaRPr/>
          </a:p>
        </p:txBody>
      </p:sp>
      <p:sp>
        <p:nvSpPr>
          <p:cNvPr id="179" name="Google Shape;179;p33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57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pl" sz="1900"/>
              <a:t>Zasiłek macierzyński</a:t>
            </a:r>
            <a:endParaRPr sz="19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pl" sz="2000"/>
              <a:t>Świadczenie rehabilitacyjne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pl" sz="2000"/>
              <a:t>Renta wypadkowa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pl" sz="2000"/>
              <a:t>Jednorazowe odszkodowanie , zwrot kosztów wyrobów medycznych, świadczeń stomatologicznych i szczepień ochronnych</a:t>
            </a:r>
            <a:endParaRPr sz="20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100" b="1"/>
              <a:t>Możesz otrzymać te świadczenia, jeśli będziesz niezdolny do pracy z powodu wypadku przy pracy lub choroby zawodowej.</a:t>
            </a:r>
            <a:endParaRPr sz="2100" b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Świadczenia z ubezpieczenia wypadkowego cz.1</a:t>
            </a:r>
            <a:endParaRPr/>
          </a:p>
        </p:txBody>
      </p:sp>
      <p:sp>
        <p:nvSpPr>
          <p:cNvPr id="185" name="Google Shape;185;p34"/>
          <p:cNvSpPr txBox="1">
            <a:spLocks noGrp="1"/>
          </p:cNvSpPr>
          <p:nvPr>
            <p:ph type="body" idx="1"/>
          </p:nvPr>
        </p:nvSpPr>
        <p:spPr>
          <a:xfrm>
            <a:off x="311700" y="1325850"/>
            <a:ext cx="8520600" cy="34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/>
              <a:t>Zasiłek chorobowy i świadczenie rehabilitacyjne wynosi </a:t>
            </a:r>
            <a:r>
              <a:rPr lang="pl" sz="2400" b="1"/>
              <a:t>100% pensji</a:t>
            </a:r>
            <a:r>
              <a:rPr lang="pl" sz="2400"/>
              <a:t>(średniej z 12 miesięcy).</a:t>
            </a:r>
            <a:endParaRPr sz="24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400"/>
              <a:t>Zasiłek chorobowy z tytułu wypadku przy pracy lub choroby zawodowej przysługuje Ci niezależnie od tego, jak długo podlegasz ubezpieczeniu wypadkowemu.</a:t>
            </a:r>
            <a:endParaRPr sz="2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Świadczenia z ubezpieczenia wypadkowego cz.2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35"/>
          <p:cNvSpPr txBox="1">
            <a:spLocks noGrp="1"/>
          </p:cNvSpPr>
          <p:nvPr>
            <p:ph type="body" idx="1"/>
          </p:nvPr>
        </p:nvSpPr>
        <p:spPr>
          <a:xfrm>
            <a:off x="311700" y="1307025"/>
            <a:ext cx="8520600" cy="326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300" b="1"/>
              <a:t>Jednorazowe odszkodowanie</a:t>
            </a:r>
            <a:r>
              <a:rPr lang="pl" sz="2300"/>
              <a:t> przysługuje w wysokości </a:t>
            </a:r>
            <a:r>
              <a:rPr lang="pl" sz="2300" b="1"/>
              <a:t>20% przeciętnego wynagrodzenia</a:t>
            </a:r>
            <a:r>
              <a:rPr lang="pl" sz="2300"/>
              <a:t> za każdy procent stałego lub długotrwałego uszczerbku na zdrowiu.</a:t>
            </a:r>
            <a:endParaRPr sz="23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300" b="1"/>
              <a:t>Rentę wypadkową</a:t>
            </a:r>
            <a:r>
              <a:rPr lang="pl" sz="2300"/>
              <a:t> otrzymasz, gdy staniesz się całkowicie lub częściowo niezdolny do pracy z powodu wypadku przy pracy.</a:t>
            </a:r>
            <a:endParaRPr sz="23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Świadczenia z ubezpieczeń rentowych</a:t>
            </a:r>
            <a:endParaRPr/>
          </a:p>
        </p:txBody>
      </p:sp>
      <p:sp>
        <p:nvSpPr>
          <p:cNvPr id="197" name="Google Shape;197;p36"/>
          <p:cNvSpPr txBox="1">
            <a:spLocks noGrp="1"/>
          </p:cNvSpPr>
          <p:nvPr>
            <p:ph type="body" idx="1"/>
          </p:nvPr>
        </p:nvSpPr>
        <p:spPr>
          <a:xfrm>
            <a:off x="1673750" y="1476300"/>
            <a:ext cx="6206400" cy="309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AutoNum type="arabicParenR"/>
            </a:pPr>
            <a:r>
              <a:rPr lang="pl" sz="2600"/>
              <a:t>renta z tytułu niezdolności do pracy</a:t>
            </a:r>
            <a:endParaRPr sz="2600"/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AutoNum type="arabicParenR"/>
            </a:pPr>
            <a:r>
              <a:rPr lang="pl" sz="2600"/>
              <a:t>rehabilitacja lecznicza</a:t>
            </a:r>
            <a:endParaRPr sz="2600"/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AutoNum type="arabicParenR"/>
            </a:pPr>
            <a:r>
              <a:rPr lang="pl" sz="2600"/>
              <a:t>renta rodzinna</a:t>
            </a:r>
            <a:endParaRPr sz="2600"/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AutoNum type="arabicParenR"/>
            </a:pPr>
            <a:r>
              <a:rPr lang="pl" sz="2600"/>
              <a:t>zasiłek pogrzebowy</a:t>
            </a:r>
            <a:endParaRPr sz="2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Renta z tytułu niezdolności do pracy </a:t>
            </a:r>
            <a:endParaRPr/>
          </a:p>
        </p:txBody>
      </p:sp>
      <p:sp>
        <p:nvSpPr>
          <p:cNvPr id="203" name="Google Shape;203;p37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pl" sz="1829"/>
              <a:t>Możesz ją otrzymać, jeśli dostaniesz </a:t>
            </a:r>
            <a:r>
              <a:rPr lang="pl" sz="1829" b="1"/>
              <a:t>orzeczenie o niezdolności do pracy.</a:t>
            </a:r>
            <a:endParaRPr sz="1829" b="1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pl" sz="1829"/>
              <a:t>Przyznanie renty zależy także</a:t>
            </a:r>
            <a:endParaRPr sz="1829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pl" sz="1829"/>
              <a:t>od tego, czy:</a:t>
            </a:r>
            <a:endParaRPr sz="1829"/>
          </a:p>
          <a:p>
            <a:pPr marL="457200" lvl="0" indent="-344805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830"/>
              <a:buChar char="-"/>
            </a:pPr>
            <a:r>
              <a:rPr lang="pl" sz="1829"/>
              <a:t>stałeś się niezdolny do pracy w trakcie okresu wymienionego w przepisach;</a:t>
            </a:r>
            <a:endParaRPr sz="1829"/>
          </a:p>
          <a:p>
            <a:pPr marL="457200" lvl="0" indent="-344805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30"/>
              <a:buChar char="-"/>
            </a:pPr>
            <a:r>
              <a:rPr lang="pl" sz="1829"/>
              <a:t>udowodnisz okresy składkowe i nieskładkowe – ich liczba</a:t>
            </a:r>
            <a:endParaRPr sz="1829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pl" sz="1829"/>
              <a:t>zależy od wieku, w którym stałeś się niezdolny do pracy;</a:t>
            </a:r>
            <a:endParaRPr sz="1829"/>
          </a:p>
          <a:p>
            <a:pPr marL="457200" lvl="0" indent="-344805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830"/>
              <a:buChar char="-"/>
            </a:pPr>
            <a:r>
              <a:rPr lang="pl" sz="1829"/>
              <a:t>nie masz prawa do emerytury z FUS i nie spełniasz warunków, by ją uzyskać.</a:t>
            </a:r>
            <a:endParaRPr sz="1829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Renta rodzinna cz.1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38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7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Możesz ją otrzymać, gdy jesteś </a:t>
            </a:r>
            <a:r>
              <a:rPr lang="pl" b="1"/>
              <a:t>członkiem rodziny</a:t>
            </a:r>
            <a:r>
              <a:rPr lang="pl"/>
              <a:t> osoby zmarłej, która w chwili śmierci: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-miała prawo do emerytury, emerytury pomostowej lub renty z tytułu niezdolności do pracy;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- mogłaby otrzymać emeryturę lub rentę, bo spełniała warunki, by ją uzyskać;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/>
              <a:t>- pobierała zasiłek przedemerytalny, świadczenie przedemerytalne lub nauczycielskie świadczenie kompensacyjne.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9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Renta rodzinna cz.2</a:t>
            </a:r>
            <a:endParaRPr/>
          </a:p>
        </p:txBody>
      </p:sp>
      <p:sp>
        <p:nvSpPr>
          <p:cNvPr id="215" name="Google Shape;215;p39"/>
          <p:cNvSpPr txBox="1">
            <a:spLocks noGrp="1"/>
          </p:cNvSpPr>
          <p:nvPr>
            <p:ph type="body" idx="1"/>
          </p:nvPr>
        </p:nvSpPr>
        <p:spPr>
          <a:xfrm>
            <a:off x="1321800" y="1745850"/>
            <a:ext cx="6500400" cy="22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200"/>
              <a:t>Z renty rodzinnej możesz skorzystać, m.in. gdy jesteś dzieckiem albo małżonkiem zmarłej osoby.</a:t>
            </a:r>
            <a:endParaRPr sz="22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200"/>
              <a:t>Musisz spełnić warunki określone w przepisach.</a:t>
            </a:r>
            <a:endParaRPr sz="22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Zasiłek pogrzebowy cz.1</a:t>
            </a:r>
            <a:endParaRPr/>
          </a:p>
        </p:txBody>
      </p:sp>
      <p:sp>
        <p:nvSpPr>
          <p:cNvPr id="221" name="Google Shape;221;p40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/>
              <a:t>Otrzymasz go, jeśli pokryjesz koszty pogrzebu:</a:t>
            </a:r>
            <a:endParaRPr sz="2400"/>
          </a:p>
          <a:p>
            <a:pPr marL="457200" lvl="0" indent="-381000" algn="l" rtl="0">
              <a:spcBef>
                <a:spcPts val="1200"/>
              </a:spcBef>
              <a:spcAft>
                <a:spcPts val="0"/>
              </a:spcAft>
              <a:buSzPts val="2400"/>
              <a:buChar char="-"/>
            </a:pPr>
            <a:r>
              <a:rPr lang="pl" sz="2400"/>
              <a:t>osoby ubezpieczonej,np. pracownika;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pl" sz="2400"/>
              <a:t>osoby, która pobierała wypłacane przez ZUS świadczenie, np. emeryturę;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pl" sz="2400"/>
              <a:t>członka rodziny osoby ubezpieczonej albo emeryta lub rencisty</a:t>
            </a:r>
            <a:endParaRPr sz="24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Zasiłek pogrzebowy cz.2</a:t>
            </a:r>
            <a:endParaRPr/>
          </a:p>
        </p:txBody>
      </p:sp>
      <p:sp>
        <p:nvSpPr>
          <p:cNvPr id="227" name="Google Shape;227;p4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 b="1"/>
              <a:t>Jeśli jesteś członkiem rodziny osoby zmarłej</a:t>
            </a:r>
            <a:r>
              <a:rPr lang="pl" sz="2400"/>
              <a:t> i organizujesz pogrzeb, dostaniesz </a:t>
            </a:r>
            <a:r>
              <a:rPr lang="pl" sz="2400" b="1"/>
              <a:t>4 tys. zł zasiłku</a:t>
            </a:r>
            <a:r>
              <a:rPr lang="pl" sz="2400"/>
              <a:t> (nie ma znaczenia,jakie poniosłeś koszty).</a:t>
            </a:r>
            <a:endParaRPr sz="24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400" b="1"/>
              <a:t>Jeśli nie jesteś członkiem rodziny osoby zmarłej</a:t>
            </a:r>
            <a:r>
              <a:rPr lang="pl" sz="2400"/>
              <a:t>, otrzymasz zasiłek w wysokości poniesionych kosztów – maksymalnie 4 tys. zł.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l" sz="3480"/>
              <a:t>Uczestnicy powszechnego systemu ubezpieczeń społecznych to:</a:t>
            </a:r>
            <a:endParaRPr sz="3480"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/>
              <a:t>1.</a:t>
            </a:r>
            <a:r>
              <a:rPr lang="pl" sz="2000" b="1"/>
              <a:t>Ubezpieczeni</a:t>
            </a:r>
            <a:r>
              <a:rPr lang="pl" sz="2000"/>
              <a:t> m.in. pracownicy i zleceniobiorcy </a:t>
            </a:r>
            <a:r>
              <a:rPr lang="pl" sz="2000" b="1"/>
              <a:t>(ponad 16,5 mln)</a:t>
            </a:r>
            <a:endParaRPr sz="20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000"/>
              <a:t>2.</a:t>
            </a:r>
            <a:r>
              <a:rPr lang="pl" sz="2000" b="1"/>
              <a:t>Świadczeniobiorcy</a:t>
            </a:r>
            <a:r>
              <a:rPr lang="pl" sz="2000"/>
              <a:t> m.in. emeryci,renciści,osoby, które pobierają zasiłki</a:t>
            </a:r>
            <a:r>
              <a:rPr lang="pl" sz="2000" b="1"/>
              <a:t>(ponad 8,1 mln emerytów i rencistów)</a:t>
            </a:r>
            <a:endParaRPr sz="2000" b="1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000"/>
              <a:t>3.</a:t>
            </a:r>
            <a:r>
              <a:rPr lang="pl" sz="2000" b="1"/>
              <a:t>Płatnicy składek</a:t>
            </a:r>
            <a:r>
              <a:rPr lang="pl" sz="2000"/>
              <a:t> m.in. pracodawcy,zleceniodawcy,osoby, które prowadzą działalność gospodarczą </a:t>
            </a:r>
            <a:r>
              <a:rPr lang="pl" sz="2000" b="1"/>
              <a:t>(ponad 2,7 mln)</a:t>
            </a:r>
            <a:endParaRPr sz="2000" b="1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Świadczenia z ubezpieczenia emerytalnego</a:t>
            </a:r>
            <a:endParaRPr/>
          </a:p>
        </p:txBody>
      </p:sp>
      <p:sp>
        <p:nvSpPr>
          <p:cNvPr id="233" name="Google Shape;233;p42"/>
          <p:cNvSpPr txBox="1">
            <a:spLocks noGrp="1"/>
          </p:cNvSpPr>
          <p:nvPr>
            <p:ph type="body" idx="1"/>
          </p:nvPr>
        </p:nvSpPr>
        <p:spPr>
          <a:xfrm>
            <a:off x="1765200" y="1570300"/>
            <a:ext cx="5613600" cy="23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2500" b="1"/>
              <a:t>Emerytura</a:t>
            </a:r>
            <a:r>
              <a:rPr lang="pl" sz="2500"/>
              <a:t> ma zabezpieczyć Twój byt na starość, gdy z powodu wieku nie będziesz już mógł lub chciał pracować.</a:t>
            </a:r>
            <a:endParaRPr sz="25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3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Umowa międzypokoleniowa(solidaryzm)</a:t>
            </a:r>
            <a:endParaRPr/>
          </a:p>
        </p:txBody>
      </p:sp>
      <p:sp>
        <p:nvSpPr>
          <p:cNvPr id="239" name="Google Shape;239;p43"/>
          <p:cNvSpPr txBox="1">
            <a:spLocks noGrp="1"/>
          </p:cNvSpPr>
          <p:nvPr>
            <p:ph type="body" idx="1"/>
          </p:nvPr>
        </p:nvSpPr>
        <p:spPr>
          <a:xfrm>
            <a:off x="2106300" y="1570325"/>
            <a:ext cx="4654500" cy="18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2600"/>
              <a:t>Składki, które teraz wpłacają osoby aktywne zawodowo, ZUS przekazuje na wypłatę świadczeń obecnym emerytom.</a:t>
            </a:r>
            <a:endParaRPr sz="26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Emerytura – Twoja przyszłość w Twoich rękach</a:t>
            </a:r>
            <a:endParaRPr/>
          </a:p>
        </p:txBody>
      </p:sp>
      <p:sp>
        <p:nvSpPr>
          <p:cNvPr id="245" name="Google Shape;245;p4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300"/>
              <a:t>Wysokość emerytury zależy przede wszystkim od:</a:t>
            </a:r>
            <a:endParaRPr sz="2300"/>
          </a:p>
          <a:p>
            <a:pPr marL="457200" lvl="0" indent="-374650" algn="l" rtl="0">
              <a:spcBef>
                <a:spcPts val="1200"/>
              </a:spcBef>
              <a:spcAft>
                <a:spcPts val="0"/>
              </a:spcAft>
              <a:buSzPts val="2300"/>
              <a:buChar char="-"/>
            </a:pPr>
            <a:r>
              <a:rPr lang="pl" sz="2300" b="1"/>
              <a:t>składek emerytalnych</a:t>
            </a:r>
            <a:r>
              <a:rPr lang="pl" sz="2300"/>
              <a:t> zapisanych na Twoim koncie, które prowadzi ZUS (koncie ubezpieczonego), i ich waloryzacji;</a:t>
            </a:r>
            <a:endParaRPr sz="23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pl" sz="2300" b="1"/>
              <a:t>kapitału początkowego</a:t>
            </a:r>
            <a:r>
              <a:rPr lang="pl" sz="2300"/>
              <a:t>;</a:t>
            </a:r>
            <a:endParaRPr sz="23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pl" sz="2300" b="1"/>
              <a:t>długości średniego dalszego trwania życia</a:t>
            </a:r>
            <a:r>
              <a:rPr lang="pl" sz="2300"/>
              <a:t> ustalonej dla wieku, w którym przechodzisz na emeryturę</a:t>
            </a:r>
            <a:endParaRPr sz="23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Dłuższa praca = wyższa emerytura</a:t>
            </a:r>
            <a:endParaRPr/>
          </a:p>
        </p:txBody>
      </p:sp>
      <p:sp>
        <p:nvSpPr>
          <p:cNvPr id="251" name="Google Shape;251;p45"/>
          <p:cNvSpPr txBox="1">
            <a:spLocks noGrp="1"/>
          </p:cNvSpPr>
          <p:nvPr>
            <p:ph type="body" idx="1"/>
          </p:nvPr>
        </p:nvSpPr>
        <p:spPr>
          <a:xfrm>
            <a:off x="2190925" y="1471650"/>
            <a:ext cx="4821000" cy="220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2300"/>
              <a:t>Im dłużej będziesz pracować, tym wyższą dostaniesz emeryturę – odłożysz więcej składek, a średnie dalsze trwanie życia będzie krótsze.</a:t>
            </a:r>
            <a:endParaRPr sz="23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Wiek emerytalny w Polsce</a:t>
            </a:r>
            <a:endParaRPr/>
          </a:p>
        </p:txBody>
      </p:sp>
      <p:sp>
        <p:nvSpPr>
          <p:cNvPr id="257" name="Google Shape;257;p46"/>
          <p:cNvSpPr txBox="1">
            <a:spLocks noGrp="1"/>
          </p:cNvSpPr>
          <p:nvPr>
            <p:ph type="body" idx="1"/>
          </p:nvPr>
        </p:nvSpPr>
        <p:spPr>
          <a:xfrm>
            <a:off x="1871225" y="1354050"/>
            <a:ext cx="5237400" cy="32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300" b="1"/>
              <a:t>Kobiety</a:t>
            </a:r>
            <a:r>
              <a:rPr lang="pl" sz="2300"/>
              <a:t> mogą przejść na emeryturę, gdy skończą </a:t>
            </a:r>
            <a:r>
              <a:rPr lang="pl" sz="2300" b="1"/>
              <a:t>60 lat</a:t>
            </a:r>
            <a:r>
              <a:rPr lang="pl" sz="2300"/>
              <a:t>, a </a:t>
            </a:r>
            <a:r>
              <a:rPr lang="pl" sz="2300" b="1"/>
              <a:t>mężczyźni – 65 lat.</a:t>
            </a:r>
            <a:endParaRPr sz="2300" b="1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300"/>
              <a:t>Możesz wystąpić o emeryturę zaraz po osiągnięciu tego wieku – to prawo, a nie obowiązek.</a:t>
            </a:r>
            <a:endParaRPr sz="23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Możesz sprawdzić prognozowaną wysokość swojej emerytury</a:t>
            </a:r>
            <a:endParaRPr/>
          </a:p>
        </p:txBody>
      </p:sp>
      <p:sp>
        <p:nvSpPr>
          <p:cNvPr id="263" name="Google Shape;263;p47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72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pl" sz="2400"/>
              <a:t>za pomocą kalkulatora emerytalnego na </a:t>
            </a:r>
            <a:r>
              <a:rPr lang="pl" sz="2400" b="1"/>
              <a:t>Platformie Usług Elektronicznych (PUE) ZUS</a:t>
            </a:r>
            <a:r>
              <a:rPr lang="pl" sz="2400"/>
              <a:t> albo na </a:t>
            </a:r>
            <a:r>
              <a:rPr lang="pl" sz="2400" b="1"/>
              <a:t>www.zus.pl</a:t>
            </a:r>
            <a:r>
              <a:rPr lang="pl" sz="2400"/>
              <a:t>;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pl" sz="2400"/>
              <a:t>u </a:t>
            </a:r>
            <a:r>
              <a:rPr lang="pl" sz="2400" b="1"/>
              <a:t>doradcy emerytalnego</a:t>
            </a:r>
            <a:r>
              <a:rPr lang="pl" sz="2400"/>
              <a:t> w placówce ZUS.</a:t>
            </a:r>
            <a:endParaRPr sz="24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400" b="1"/>
              <a:t>Jeśli obliczysz kwotę prognozowanej emerytury, będziesz mógł wybrać najkorzystniejszy dla Ciebie moment zakończenia aktywności zawodowej.</a:t>
            </a:r>
            <a:endParaRPr sz="2400" b="1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8"/>
          <p:cNvSpPr txBox="1">
            <a:spLocks noGrp="1"/>
          </p:cNvSpPr>
          <p:nvPr>
            <p:ph type="title"/>
          </p:nvPr>
        </p:nvSpPr>
        <p:spPr>
          <a:xfrm>
            <a:off x="3093625" y="1833600"/>
            <a:ext cx="5738700" cy="126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Dziękuję za uwagę</a:t>
            </a:r>
            <a:endParaRPr/>
          </a:p>
        </p:txBody>
      </p:sp>
      <p:sp>
        <p:nvSpPr>
          <p:cNvPr id="269" name="Google Shape;269;p48"/>
          <p:cNvSpPr txBox="1">
            <a:spLocks noGrp="1"/>
          </p:cNvSpPr>
          <p:nvPr>
            <p:ph type="body" idx="1"/>
          </p:nvPr>
        </p:nvSpPr>
        <p:spPr>
          <a:xfrm>
            <a:off x="5312750" y="3308450"/>
            <a:ext cx="3519600" cy="126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Prezentację przygotował: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/>
              <a:t>Allan Wojnar , kl.3Pra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ZUS ≠ FUS</a:t>
            </a:r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0"/>
              <a:t>Składki na ubezpieczenia społeczne wpływają do specjalnego funduszu – </a:t>
            </a:r>
            <a:r>
              <a:rPr lang="pl" sz="2000" b="1"/>
              <a:t>Funduszu Ubezpieczeń Społecznych (FUS).</a:t>
            </a:r>
            <a:endParaRPr sz="20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000"/>
              <a:t>Ze środków FUS finansowane są świadczenia, m.in. emerytury,renty i zasiłki. Świadczenia te wypłaca ZUS albo wypłacają je płatnicy składek.</a:t>
            </a:r>
            <a:endParaRPr sz="20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000" b="1"/>
              <a:t>Funduszem Ubezpieczeń Społecznych zarządza Zakład Ubezpieczeń Społecznych.</a:t>
            </a:r>
            <a:endParaRPr sz="20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Od składki po świadczenie</a:t>
            </a:r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>
            <a:off x="311700" y="1363450"/>
            <a:ext cx="8520600" cy="320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2600"/>
              <a:t>Istotą ubezpieczeń jest to, że ze świadczeń korzysta ten, kto opłacał składki na ubezpieczenia społeczne. Tak więc składki płacisz po to, by otrzymać świadczenie, gdy znajdziesz się w sytuacji, którą ubezpieczenie obejmuje.</a:t>
            </a:r>
            <a:endParaRPr sz="2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l" sz="3380"/>
              <a:t>Świadczenia, które wypłaca ZUS, można podzielić na cztery grupy:</a:t>
            </a:r>
            <a:endParaRPr sz="3380"/>
          </a:p>
        </p:txBody>
      </p:sp>
      <p:sp>
        <p:nvSpPr>
          <p:cNvPr id="87" name="Google Shape;87;p18"/>
          <p:cNvSpPr txBox="1">
            <a:spLocks noGrp="1"/>
          </p:cNvSpPr>
          <p:nvPr>
            <p:ph type="body" idx="1"/>
          </p:nvPr>
        </p:nvSpPr>
        <p:spPr>
          <a:xfrm>
            <a:off x="311700" y="1570325"/>
            <a:ext cx="8520600" cy="299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600"/>
              <a:t>1.Emerytalne</a:t>
            </a:r>
            <a:endParaRPr sz="260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600"/>
              <a:t>2.Rentowe</a:t>
            </a:r>
            <a:endParaRPr sz="260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600"/>
              <a:t>3.Chorobowe</a:t>
            </a:r>
            <a:endParaRPr sz="260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600"/>
              <a:t>4.Wypadkowe</a:t>
            </a:r>
            <a:endParaRPr sz="2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A składka zdrowotna?</a:t>
            </a:r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1704150" y="1589125"/>
            <a:ext cx="5735700" cy="255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pl" sz="2600"/>
              <a:t>ZUS pobiera też składki na </a:t>
            </a:r>
            <a:r>
              <a:rPr lang="pl" sz="2600" b="1"/>
              <a:t>ubezpieczenie zdrowotne</a:t>
            </a:r>
            <a:r>
              <a:rPr lang="pl" sz="2600"/>
              <a:t>, ale ich nie gromadzi, tylko przekazuje je od razu do Narodowego Funduszu Zdrowia.</a:t>
            </a:r>
            <a:endParaRPr sz="2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System ubezpieczeń</a:t>
            </a:r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body" idx="1"/>
          </p:nvPr>
        </p:nvSpPr>
        <p:spPr>
          <a:xfrm>
            <a:off x="311700" y="993600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000"/>
              <a:t>1.ryzyko starości -&gt; ubezpieczenie emerytalne</a:t>
            </a:r>
            <a:endParaRPr sz="20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000"/>
              <a:t>2.ryzyko niezdolności do pracy -&gt; ubezpieczenia rentowe </a:t>
            </a:r>
            <a:endParaRPr sz="20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000"/>
              <a:t>3.macierzyństwo i ryzyko choroby -&gt; ubezpieczenie chorobowe </a:t>
            </a:r>
            <a:endParaRPr sz="20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000"/>
              <a:t>4.ryzyko wypadku przy pracy -&gt; ubezpieczenie wypadkowe </a:t>
            </a:r>
            <a:endParaRPr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Praca zarobkowa a ubezpieczenia</a:t>
            </a:r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06" name="Google Shape;10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8225" y="1069975"/>
            <a:ext cx="706755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1402</Words>
  <PresentationFormat>Pokaz na ekranie (16:9)</PresentationFormat>
  <Paragraphs>139</Paragraphs>
  <Slides>36</Slides>
  <Notes>36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36</vt:i4>
      </vt:variant>
    </vt:vector>
  </HeadingPairs>
  <TitlesOfParts>
    <vt:vector size="40" baseType="lpstr">
      <vt:lpstr>Arial</vt:lpstr>
      <vt:lpstr>Amatic SC</vt:lpstr>
      <vt:lpstr>Source Code Pro</vt:lpstr>
      <vt:lpstr>Beach Day</vt:lpstr>
      <vt:lpstr>Ubezpieczenia</vt:lpstr>
      <vt:lpstr>Jaki jest cel ubezpieczeń?</vt:lpstr>
      <vt:lpstr>Uczestnicy powszechnego systemu ubezpieczeń społecznych to:</vt:lpstr>
      <vt:lpstr>ZUS ≠ FUS</vt:lpstr>
      <vt:lpstr>Od składki po świadczenie</vt:lpstr>
      <vt:lpstr>Świadczenia, które wypłaca ZUS, można podzielić na cztery grupy:</vt:lpstr>
      <vt:lpstr>A składka zdrowotna?</vt:lpstr>
      <vt:lpstr>System ubezpieczeń</vt:lpstr>
      <vt:lpstr>Praca zarobkowa a ubezpieczenia</vt:lpstr>
      <vt:lpstr>Stopy procentowe składek i zasady ich finansowania</vt:lpstr>
      <vt:lpstr>Świadczenia z ubezpieczenia chorobowego</vt:lpstr>
      <vt:lpstr>Zasiłek chorobowy cz.1</vt:lpstr>
      <vt:lpstr>Zasiłek chorobowy cz.2</vt:lpstr>
      <vt:lpstr>Świadczenie rehabilitacyjne cz.1</vt:lpstr>
      <vt:lpstr>Świadczenie rehabilitacyjne cz.2</vt:lpstr>
      <vt:lpstr>Świadczenie rehabilitacyjne cz.3</vt:lpstr>
      <vt:lpstr>Zasiłek macierzyński cz.1</vt:lpstr>
      <vt:lpstr>Zasiłek Macierzyński cz.2</vt:lpstr>
      <vt:lpstr>Zasiłek opiekuńczy cz.1</vt:lpstr>
      <vt:lpstr>Zasiłek opiekuńczy cz.2</vt:lpstr>
      <vt:lpstr>Świadczenia z ubezpieczenia wypadkowego:</vt:lpstr>
      <vt:lpstr>Świadczenia z ubezpieczenia wypadkowego cz.1</vt:lpstr>
      <vt:lpstr>Świadczenia z ubezpieczenia wypadkowego cz.2 </vt:lpstr>
      <vt:lpstr>Świadczenia z ubezpieczeń rentowych</vt:lpstr>
      <vt:lpstr>Renta z tytułu niezdolności do pracy </vt:lpstr>
      <vt:lpstr>Renta rodzinna cz.1 </vt:lpstr>
      <vt:lpstr>Renta rodzinna cz.2</vt:lpstr>
      <vt:lpstr>Zasiłek pogrzebowy cz.1</vt:lpstr>
      <vt:lpstr>Zasiłek pogrzebowy cz.2</vt:lpstr>
      <vt:lpstr>Świadczenia z ubezpieczenia emerytalnego</vt:lpstr>
      <vt:lpstr>Umowa międzypokoleniowa(solidaryzm)</vt:lpstr>
      <vt:lpstr>Emerytura – Twoja przyszłość w Twoich rękach</vt:lpstr>
      <vt:lpstr>Dłuższa praca = wyższa emerytura</vt:lpstr>
      <vt:lpstr>Wiek emerytalny w Polsce</vt:lpstr>
      <vt:lpstr>Możesz sprawdzić prognozowaną wysokość swojej emerytury</vt:lpstr>
      <vt:lpstr>Dziękuję za uwagę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Ubezpieczenia</dc:title>
  <dc:creator>admin</dc:creator>
  <cp:lastModifiedBy>admin</cp:lastModifiedBy>
  <cp:revision>1</cp:revision>
  <dcterms:modified xsi:type="dcterms:W3CDTF">2022-06-22T07:13:33Z</dcterms:modified>
</cp:coreProperties>
</file>